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77" r:id="rId2"/>
    <p:sldId id="378" r:id="rId3"/>
    <p:sldId id="401" r:id="rId4"/>
    <p:sldId id="402" r:id="rId5"/>
    <p:sldId id="263" r:id="rId6"/>
    <p:sldId id="403"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41" autoAdjust="0"/>
    <p:restoredTop sz="94660"/>
  </p:normalViewPr>
  <p:slideViewPr>
    <p:cSldViewPr>
      <p:cViewPr>
        <p:scale>
          <a:sx n="76" d="100"/>
          <a:sy n="76" d="100"/>
        </p:scale>
        <p:origin x="-366" y="-9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E0122-7124-4751-9479-05FCEC2B6C5D}" type="datetimeFigureOut">
              <a:rPr lang="en-US" smtClean="0"/>
              <a:t>6/2/2015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195B99-1038-408A-A3CE-2A9E8DFD7779}" type="slidenum">
              <a:rPr lang="en-US" smtClean="0"/>
              <a:t>‹#›</a:t>
            </a:fld>
            <a:endParaRPr lang="en-US"/>
          </a:p>
        </p:txBody>
      </p:sp>
    </p:spTree>
    <p:extLst>
      <p:ext uri="{BB962C8B-B14F-4D97-AF65-F5344CB8AC3E}">
        <p14:creationId xmlns:p14="http://schemas.microsoft.com/office/powerpoint/2010/main" val="210008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44A4CA-EB1F-4F33-B126-6A3D3E2E1846}" type="slidenum">
              <a:rPr lang="en-US" smtClean="0"/>
              <a:t>2</a:t>
            </a:fld>
            <a:endParaRPr lang="en-US"/>
          </a:p>
        </p:txBody>
      </p:sp>
    </p:spTree>
    <p:extLst>
      <p:ext uri="{BB962C8B-B14F-4D97-AF65-F5344CB8AC3E}">
        <p14:creationId xmlns:p14="http://schemas.microsoft.com/office/powerpoint/2010/main" val="389509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8FD82-67EB-460B-AC28-80B30CCF7D13}" type="datetimeFigureOut">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310876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FD82-67EB-460B-AC28-80B30CCF7D13}" type="datetimeFigureOut">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220095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FD82-67EB-460B-AC28-80B30CCF7D13}" type="datetimeFigureOut">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103804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FD82-67EB-460B-AC28-80B30CCF7D13}" type="datetimeFigureOut">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397848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8FD82-67EB-460B-AC28-80B30CCF7D13}" type="datetimeFigureOut">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404236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8FD82-67EB-460B-AC28-80B30CCF7D13}" type="datetimeFigureOut">
              <a:rPr lang="en-US" smtClean="0"/>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236350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8FD82-67EB-460B-AC28-80B30CCF7D13}" type="datetimeFigureOut">
              <a:rPr lang="en-US" smtClean="0"/>
              <a:t>6/2/2015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64527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8FD82-67EB-460B-AC28-80B30CCF7D13}" type="datetimeFigureOut">
              <a:rPr lang="en-US" smtClean="0"/>
              <a:t>6/2/2015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215973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8FD82-67EB-460B-AC28-80B30CCF7D13}" type="datetimeFigureOut">
              <a:rPr lang="en-US" smtClean="0"/>
              <a:t>6/2/2015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118129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8FD82-67EB-460B-AC28-80B30CCF7D13}" type="datetimeFigureOut">
              <a:rPr lang="en-US" smtClean="0"/>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158693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8FD82-67EB-460B-AC28-80B30CCF7D13}" type="datetimeFigureOut">
              <a:rPr lang="en-US" smtClean="0"/>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EDF4A-05CD-4391-87CE-DB6A76337CF0}" type="slidenum">
              <a:rPr lang="en-US" smtClean="0"/>
              <a:t>‹#›</a:t>
            </a:fld>
            <a:endParaRPr lang="en-US"/>
          </a:p>
        </p:txBody>
      </p:sp>
    </p:spTree>
    <p:extLst>
      <p:ext uri="{BB962C8B-B14F-4D97-AF65-F5344CB8AC3E}">
        <p14:creationId xmlns:p14="http://schemas.microsoft.com/office/powerpoint/2010/main" val="127500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8FD82-67EB-460B-AC28-80B30CCF7D13}" type="datetimeFigureOut">
              <a:rPr lang="en-US" smtClean="0"/>
              <a:t>6/2/2015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EDF4A-05CD-4391-87CE-DB6A76337CF0}" type="slidenum">
              <a:rPr lang="en-US" smtClean="0"/>
              <a:t>‹#›</a:t>
            </a:fld>
            <a:endParaRPr lang="en-US"/>
          </a:p>
        </p:txBody>
      </p:sp>
    </p:spTree>
    <p:extLst>
      <p:ext uri="{BB962C8B-B14F-4D97-AF65-F5344CB8AC3E}">
        <p14:creationId xmlns:p14="http://schemas.microsoft.com/office/powerpoint/2010/main" val="629488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garet\Desktop\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98" y="0"/>
            <a:ext cx="9666998" cy="6892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2729" y="73351"/>
            <a:ext cx="6748329" cy="1470025"/>
          </a:xfrm>
        </p:spPr>
        <p:txBody>
          <a:bodyPr>
            <a:normAutofit fontScale="90000"/>
          </a:bodyPr>
          <a:lstStyle/>
          <a:p>
            <a:r>
              <a:rPr lang="en-US" sz="4000" b="1" dirty="0" smtClean="0">
                <a:solidFill>
                  <a:schemeClr val="accent1">
                    <a:lumMod val="75000"/>
                  </a:schemeClr>
                </a:solidFill>
                <a:effectLst>
                  <a:outerShdw blurRad="38100" dist="38100" dir="2700000" algn="tl">
                    <a:srgbClr val="000000">
                      <a:alpha val="43137"/>
                    </a:srgbClr>
                  </a:outerShdw>
                </a:effectLst>
                <a:latin typeface="Rockwell" panose="02060603020205020403" pitchFamily="18" charset="0"/>
              </a:rPr>
              <a:t>Praying Friends </a:t>
            </a:r>
            <a:br>
              <a:rPr lang="en-US" sz="4000" b="1" dirty="0" smtClean="0">
                <a:solidFill>
                  <a:schemeClr val="accent1">
                    <a:lumMod val="75000"/>
                  </a:schemeClr>
                </a:solidFill>
                <a:effectLst>
                  <a:outerShdw blurRad="38100" dist="38100" dir="2700000" algn="tl">
                    <a:srgbClr val="000000">
                      <a:alpha val="43137"/>
                    </a:srgbClr>
                  </a:outerShdw>
                </a:effectLst>
                <a:latin typeface="Rockwell" panose="02060603020205020403" pitchFamily="18" charset="0"/>
              </a:rPr>
            </a:br>
            <a:r>
              <a:rPr lang="en-US" sz="4000" b="1" dirty="0" smtClean="0">
                <a:solidFill>
                  <a:schemeClr val="accent1">
                    <a:lumMod val="75000"/>
                  </a:schemeClr>
                </a:solidFill>
                <a:effectLst>
                  <a:outerShdw blurRad="38100" dist="38100" dir="2700000" algn="tl">
                    <a:srgbClr val="000000">
                      <a:alpha val="43137"/>
                    </a:srgbClr>
                  </a:outerShdw>
                </a:effectLst>
                <a:latin typeface="Rockwell" panose="02060603020205020403" pitchFamily="18" charset="0"/>
              </a:rPr>
              <a:t>of the Bridegroom (PFOTBG)</a:t>
            </a:r>
            <a:endParaRPr lang="en-US" sz="4000" b="1" dirty="0">
              <a:solidFill>
                <a:schemeClr val="accent1">
                  <a:lumMod val="75000"/>
                </a:schemeClr>
              </a:solidFill>
              <a:effectLst>
                <a:outerShdw blurRad="38100" dist="38100" dir="2700000" algn="tl">
                  <a:srgbClr val="000000">
                    <a:alpha val="43137"/>
                  </a:srgbClr>
                </a:outerShdw>
              </a:effectLst>
              <a:latin typeface="Rockwell" panose="02060603020205020403" pitchFamily="18" charset="0"/>
            </a:endParaRPr>
          </a:p>
        </p:txBody>
      </p:sp>
      <p:sp>
        <p:nvSpPr>
          <p:cNvPr id="3" name="Subtitle 2"/>
          <p:cNvSpPr>
            <a:spLocks noGrp="1"/>
          </p:cNvSpPr>
          <p:nvPr>
            <p:ph type="subTitle" idx="1"/>
          </p:nvPr>
        </p:nvSpPr>
        <p:spPr>
          <a:xfrm>
            <a:off x="3810000" y="1524000"/>
            <a:ext cx="5334000" cy="1957921"/>
          </a:xfrm>
        </p:spPr>
        <p:txBody>
          <a:bodyPr>
            <a:normAutofit fontScale="25000" lnSpcReduction="20000"/>
          </a:bodyPr>
          <a:lstStyle/>
          <a:p>
            <a:pPr algn="ctr">
              <a:lnSpc>
                <a:spcPct val="119000"/>
              </a:lnSpc>
              <a:spcBef>
                <a:spcPts val="0"/>
              </a:spcBef>
              <a:spcAft>
                <a:spcPts val="600"/>
              </a:spcAft>
            </a:pPr>
            <a:r>
              <a:rPr lang="en-US" sz="8000" b="1" i="1" dirty="0" smtClean="0">
                <a:solidFill>
                  <a:schemeClr val="tx1"/>
                </a:solidFill>
              </a:rPr>
              <a:t>“</a:t>
            </a:r>
            <a:r>
              <a:rPr lang="en-US" sz="8000" b="1" i="1" kern="1400" dirty="0" smtClean="0">
                <a:solidFill>
                  <a:srgbClr val="000000"/>
                </a:solidFill>
                <a:effectLst/>
              </a:rPr>
              <a:t>He who has the bride is the bridegroom; </a:t>
            </a:r>
            <a:endParaRPr lang="en-US" sz="8000" b="1" i="1" kern="1400" dirty="0">
              <a:solidFill>
                <a:srgbClr val="000000"/>
              </a:solidFill>
            </a:endParaRPr>
          </a:p>
          <a:p>
            <a:pPr algn="ctr">
              <a:lnSpc>
                <a:spcPct val="119000"/>
              </a:lnSpc>
              <a:spcBef>
                <a:spcPts val="0"/>
              </a:spcBef>
              <a:spcAft>
                <a:spcPts val="600"/>
              </a:spcAft>
            </a:pPr>
            <a:r>
              <a:rPr lang="en-US" sz="8000" b="1" i="1" kern="1400" dirty="0" smtClean="0">
                <a:solidFill>
                  <a:srgbClr val="000000"/>
                </a:solidFill>
                <a:effectLst/>
              </a:rPr>
              <a:t>but the friend of the bridegroom, who stands and hears him, rejoices greatly </a:t>
            </a:r>
          </a:p>
          <a:p>
            <a:pPr algn="ctr">
              <a:lnSpc>
                <a:spcPct val="119000"/>
              </a:lnSpc>
              <a:spcBef>
                <a:spcPts val="0"/>
              </a:spcBef>
              <a:spcAft>
                <a:spcPts val="600"/>
              </a:spcAft>
            </a:pPr>
            <a:r>
              <a:rPr lang="en-US" sz="8000" b="1" i="1" kern="1400" dirty="0" smtClean="0">
                <a:solidFill>
                  <a:srgbClr val="000000"/>
                </a:solidFill>
                <a:effectLst/>
              </a:rPr>
              <a:t>because of the bridegroom’s voice. </a:t>
            </a:r>
            <a:endParaRPr lang="en-US" sz="8000" b="1" i="1" kern="1400" dirty="0">
              <a:solidFill>
                <a:srgbClr val="000000"/>
              </a:solidFill>
            </a:endParaRPr>
          </a:p>
          <a:p>
            <a:pPr algn="ctr">
              <a:lnSpc>
                <a:spcPct val="119000"/>
              </a:lnSpc>
              <a:spcBef>
                <a:spcPts val="0"/>
              </a:spcBef>
              <a:spcAft>
                <a:spcPts val="600"/>
              </a:spcAft>
            </a:pPr>
            <a:r>
              <a:rPr lang="en-US" sz="8000" b="1" i="1" kern="1400" dirty="0" smtClean="0">
                <a:solidFill>
                  <a:srgbClr val="000000"/>
                </a:solidFill>
                <a:effectLst/>
              </a:rPr>
              <a:t>So this joy of mine has been made full.”</a:t>
            </a:r>
            <a:endParaRPr lang="en-US" sz="8000" b="1" i="1" kern="1400" dirty="0">
              <a:solidFill>
                <a:srgbClr val="000000"/>
              </a:solidFill>
            </a:endParaRPr>
          </a:p>
          <a:p>
            <a:pPr algn="ctr">
              <a:lnSpc>
                <a:spcPct val="119000"/>
              </a:lnSpc>
              <a:spcBef>
                <a:spcPts val="0"/>
              </a:spcBef>
              <a:spcAft>
                <a:spcPts val="600"/>
              </a:spcAft>
            </a:pPr>
            <a:r>
              <a:rPr lang="en-US" sz="8000" b="1" i="1" kern="1400" dirty="0" smtClean="0">
                <a:solidFill>
                  <a:srgbClr val="000000"/>
                </a:solidFill>
                <a:effectLst/>
              </a:rPr>
              <a:t>John 3:29</a:t>
            </a:r>
            <a:endParaRPr lang="en-US" sz="8000" b="1" i="1" kern="1400" dirty="0">
              <a:solidFill>
                <a:srgbClr val="000000"/>
              </a:solidFill>
            </a:endParaRPr>
          </a:p>
          <a:p>
            <a:pPr algn="l">
              <a:lnSpc>
                <a:spcPct val="119000"/>
              </a:lnSpc>
              <a:spcBef>
                <a:spcPts val="0"/>
              </a:spcBef>
              <a:spcAft>
                <a:spcPts val="600"/>
              </a:spcAft>
            </a:pPr>
            <a:r>
              <a:rPr lang="en-US" sz="900" kern="1400" dirty="0">
                <a:solidFill>
                  <a:srgbClr val="000000"/>
                </a:solidFill>
              </a:rPr>
              <a:t> </a:t>
            </a:r>
          </a:p>
          <a:p>
            <a:pPr algn="l"/>
            <a:endParaRPr lang="en-US" sz="2400" dirty="0"/>
          </a:p>
        </p:txBody>
      </p:sp>
      <p:sp>
        <p:nvSpPr>
          <p:cNvPr id="4" name="Rectangle 3"/>
          <p:cNvSpPr/>
          <p:nvPr/>
        </p:nvSpPr>
        <p:spPr>
          <a:xfrm>
            <a:off x="6705600" y="6172200"/>
            <a:ext cx="1776192" cy="369332"/>
          </a:xfrm>
          <a:prstGeom prst="rect">
            <a:avLst/>
          </a:prstGeom>
        </p:spPr>
        <p:txBody>
          <a:bodyPr wrap="none">
            <a:spAutoFit/>
          </a:bodyPr>
          <a:lstStyle/>
          <a:p>
            <a:r>
              <a:rPr lang="en-US" b="1" dirty="0">
                <a:solidFill>
                  <a:schemeClr val="bg1">
                    <a:lumMod val="65000"/>
                  </a:schemeClr>
                </a:solidFill>
              </a:rPr>
              <a:t>Mt. </a:t>
            </a:r>
            <a:r>
              <a:rPr lang="en-US" b="1" dirty="0" err="1">
                <a:solidFill>
                  <a:schemeClr val="bg1">
                    <a:lumMod val="65000"/>
                  </a:schemeClr>
                </a:solidFill>
              </a:rPr>
              <a:t>Arbel</a:t>
            </a:r>
            <a:r>
              <a:rPr lang="en-US" b="1" dirty="0">
                <a:solidFill>
                  <a:schemeClr val="bg1">
                    <a:lumMod val="65000"/>
                  </a:schemeClr>
                </a:solidFill>
              </a:rPr>
              <a:t>, Israel </a:t>
            </a:r>
          </a:p>
        </p:txBody>
      </p:sp>
    </p:spTree>
    <p:extLst>
      <p:ext uri="{BB962C8B-B14F-4D97-AF65-F5344CB8AC3E}">
        <p14:creationId xmlns:p14="http://schemas.microsoft.com/office/powerpoint/2010/main" val="57137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4320" y="4876800"/>
            <a:ext cx="8763000" cy="1524000"/>
          </a:xfrm>
        </p:spPr>
        <p:txBody>
          <a:bodyPr>
            <a:noAutofit/>
          </a:bodyPr>
          <a:lstStyle/>
          <a:p>
            <a:pPr marL="0" indent="0" algn="just">
              <a:buNone/>
            </a:pPr>
            <a:r>
              <a:rPr lang="en-US" altLang="en-US" sz="2000" b="1" dirty="0" smtClean="0"/>
              <a:t>In 1999 the Lord gave the idea for PFOTBG in a dream while I (M.J. Arant) was helping a medical team in Papua New Guinea. At night we were surrounded by mosquito nets in the mission house where we stayed in the middle of the jungle on the </a:t>
            </a:r>
            <a:r>
              <a:rPr lang="en-US" altLang="en-US" sz="2000" b="1" dirty="0" err="1" smtClean="0"/>
              <a:t>Sepic</a:t>
            </a:r>
            <a:r>
              <a:rPr lang="en-US" altLang="en-US" sz="2000" b="1" dirty="0" smtClean="0"/>
              <a:t> River. One night God gave me the dream</a:t>
            </a:r>
            <a:r>
              <a:rPr lang="en-US" altLang="en-US" sz="2000" b="1" dirty="0"/>
              <a:t> </a:t>
            </a:r>
            <a:r>
              <a:rPr lang="en-US" altLang="en-US" sz="2000" b="1" dirty="0" smtClean="0"/>
              <a:t>about being a friend of the bridegroom.</a:t>
            </a:r>
            <a:endParaRPr lang="en-US" altLang="en-US" sz="20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9" y="-183433"/>
            <a:ext cx="9240809" cy="4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782598"/>
            <a:ext cx="1838965" cy="646331"/>
          </a:xfrm>
          <a:prstGeom prst="rect">
            <a:avLst/>
          </a:prstGeom>
        </p:spPr>
        <p:txBody>
          <a:bodyPr wrap="none">
            <a:spAutoFit/>
          </a:bodyPr>
          <a:lstStyle/>
          <a:p>
            <a:r>
              <a:rPr lang="en-US" b="1" dirty="0" smtClean="0">
                <a:solidFill>
                  <a:schemeClr val="accent4">
                    <a:lumMod val="10000"/>
                  </a:schemeClr>
                </a:solidFill>
              </a:rPr>
              <a:t>The Beginning of </a:t>
            </a:r>
          </a:p>
          <a:p>
            <a:r>
              <a:rPr lang="en-US" b="1" dirty="0" smtClean="0">
                <a:solidFill>
                  <a:schemeClr val="accent4">
                    <a:lumMod val="10000"/>
                  </a:schemeClr>
                </a:solidFill>
              </a:rPr>
              <a:t>PFOTBG</a:t>
            </a:r>
            <a:endParaRPr lang="en-US" b="1" dirty="0">
              <a:solidFill>
                <a:schemeClr val="accent4">
                  <a:lumMod val="10000"/>
                </a:schemeClr>
              </a:solidFill>
            </a:endParaRPr>
          </a:p>
        </p:txBody>
      </p:sp>
      <p:sp>
        <p:nvSpPr>
          <p:cNvPr id="6" name="Rectangle 5"/>
          <p:cNvSpPr/>
          <p:nvPr/>
        </p:nvSpPr>
        <p:spPr>
          <a:xfrm>
            <a:off x="106334" y="4375666"/>
            <a:ext cx="4159216" cy="369332"/>
          </a:xfrm>
          <a:prstGeom prst="rect">
            <a:avLst/>
          </a:prstGeom>
        </p:spPr>
        <p:txBody>
          <a:bodyPr wrap="none">
            <a:spAutoFit/>
          </a:bodyPr>
          <a:lstStyle/>
          <a:p>
            <a:r>
              <a:rPr lang="en-US" b="1" dirty="0" smtClean="0"/>
              <a:t>PNG – one of the homes in </a:t>
            </a:r>
            <a:r>
              <a:rPr lang="en-US" b="1" dirty="0" err="1" smtClean="0"/>
              <a:t>Hauna</a:t>
            </a:r>
            <a:r>
              <a:rPr lang="en-US" b="1" dirty="0" smtClean="0"/>
              <a:t> Village</a:t>
            </a:r>
            <a:r>
              <a:rPr lang="en-US" b="1" dirty="0" smtClean="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26226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029200" cy="5735598"/>
          </a:xfrm>
        </p:spPr>
        <p:txBody>
          <a:bodyPr>
            <a:normAutofit fontScale="90000"/>
          </a:bodyPr>
          <a:lstStyle/>
          <a:p>
            <a:pPr algn="just"/>
            <a:r>
              <a:rPr lang="en-US" altLang="en-US" sz="2200" b="1" dirty="0" smtClean="0"/>
              <a:t>That night I dreamed I was in England on a mission trip in a very formal garden with a formal clock… just opposite of the surroundings in the jungle. While we prayed with people and shared about Jesus in this garden, the clock began to chime hours and not designate minutes…1 o’clock, 2 o’clock, 3 o’clock. All of us stopped what we were doing in the garden and looked at the clock. I woke up and said, “Lord if you are trying to tell me something will you please tell me what it is?” In my spirit I felt like He said, “It is time to be a friend of the bridegroom.” From that night and for about 6 months I prayed, “Lord, please show me how I am not Your friend and how You want me to be Your friend.</a:t>
            </a:r>
            <a:r>
              <a:rPr lang="en-US" altLang="en-US" sz="2200" dirty="0" smtClean="0"/>
              <a:t>”</a:t>
            </a:r>
            <a:endParaRPr lang="en-US" altLang="en-US" sz="22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57437" y="452470"/>
            <a:ext cx="3347580" cy="498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3600" y="5636654"/>
            <a:ext cx="2469524" cy="646331"/>
          </a:xfrm>
          <a:prstGeom prst="rect">
            <a:avLst/>
          </a:prstGeom>
          <a:noFill/>
        </p:spPr>
        <p:txBody>
          <a:bodyPr wrap="square" rtlCol="0">
            <a:spAutoFit/>
          </a:bodyPr>
          <a:lstStyle/>
          <a:p>
            <a:r>
              <a:rPr lang="en-US" b="1" dirty="0" smtClean="0"/>
              <a:t>Praying at a clock </a:t>
            </a:r>
          </a:p>
          <a:p>
            <a:r>
              <a:rPr lang="en-US" b="1" dirty="0" smtClean="0"/>
              <a:t>in Tel Aviv, Israel</a:t>
            </a:r>
            <a:endParaRPr lang="en-US" b="1" dirty="0"/>
          </a:p>
        </p:txBody>
      </p:sp>
    </p:spTree>
    <p:extLst>
      <p:ext uri="{BB962C8B-B14F-4D97-AF65-F5344CB8AC3E}">
        <p14:creationId xmlns:p14="http://schemas.microsoft.com/office/powerpoint/2010/main" val="200015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rmAutofit/>
          </a:bodyPr>
          <a:lstStyle/>
          <a:p>
            <a:r>
              <a:rPr lang="en-US" altLang="en-US" b="1" dirty="0" smtClean="0">
                <a:solidFill>
                  <a:schemeClr val="tx2"/>
                </a:solidFill>
                <a:latin typeface="Times New Roman" pitchFamily="18" charset="0"/>
              </a:rPr>
              <a:t>Praying Friends of the Bridegroom (PFOTBG) </a:t>
            </a:r>
            <a:endParaRPr lang="en-US" dirty="0"/>
          </a:p>
        </p:txBody>
      </p:sp>
      <p:sp>
        <p:nvSpPr>
          <p:cNvPr id="3" name="Content Placeholder 2"/>
          <p:cNvSpPr>
            <a:spLocks noGrp="1"/>
          </p:cNvSpPr>
          <p:nvPr>
            <p:ph idx="1"/>
          </p:nvPr>
        </p:nvSpPr>
        <p:spPr>
          <a:xfrm>
            <a:off x="609600" y="4495800"/>
            <a:ext cx="7994590" cy="1461498"/>
          </a:xfrm>
        </p:spPr>
        <p:txBody>
          <a:bodyPr>
            <a:normAutofit/>
          </a:bodyPr>
          <a:lstStyle/>
          <a:p>
            <a:pPr marL="0" algn="ctr">
              <a:lnSpc>
                <a:spcPct val="90000"/>
              </a:lnSpc>
              <a:buFontTx/>
              <a:buNone/>
            </a:pPr>
            <a:r>
              <a:rPr lang="en-US" altLang="en-US" sz="2400" b="1" i="1" dirty="0" smtClean="0">
                <a:solidFill>
                  <a:schemeClr val="tx2"/>
                </a:solidFill>
                <a:ea typeface="Tahoma" panose="020B0604030504040204" pitchFamily="34" charset="0"/>
                <a:cs typeface="Tahoma" panose="020B0604030504040204" pitchFamily="34" charset="0"/>
              </a:rPr>
              <a:t>He [Jesus] who has the bride [the church] is the Bridegroom [Jesus]; but the friend of the bridegroom, who stands and hears Him, rejoices greatly because of the Bridegroom's voice. Therefore this joy of mine is fulfilled.</a:t>
            </a:r>
            <a:r>
              <a:rPr lang="en-US" altLang="en-US" sz="2400" i="1" dirty="0" smtClean="0">
                <a:solidFill>
                  <a:schemeClr val="tx2"/>
                </a:solidFill>
                <a:ea typeface="Tahoma" panose="020B0604030504040204" pitchFamily="34" charset="0"/>
                <a:cs typeface="Tahoma" panose="020B0604030504040204" pitchFamily="34" charset="0"/>
              </a:rPr>
              <a:t>  </a:t>
            </a:r>
            <a:r>
              <a:rPr lang="en-US" altLang="en-US" sz="2400" b="1" dirty="0" smtClean="0">
                <a:solidFill>
                  <a:schemeClr val="tx2"/>
                </a:solidFill>
                <a:ea typeface="Tahoma" panose="020B0604030504040204" pitchFamily="34" charset="0"/>
                <a:cs typeface="Tahoma" panose="020B0604030504040204" pitchFamily="34" charset="0"/>
              </a:rPr>
              <a:t>John 3:29</a:t>
            </a:r>
            <a:endParaRPr lang="en-US" altLang="en-US" sz="2400" b="1" i="1" dirty="0" smtClean="0">
              <a:solidFill>
                <a:schemeClr val="tx2"/>
              </a:solidFill>
              <a:ea typeface="Tahoma" panose="020B0604030504040204" pitchFamily="34" charset="0"/>
              <a:cs typeface="Tahoma" panose="020B0604030504040204" pitchFamily="34" charset="0"/>
            </a:endParaRPr>
          </a:p>
        </p:txBody>
      </p:sp>
      <p:sp>
        <p:nvSpPr>
          <p:cNvPr id="6" name="Rectangle 5"/>
          <p:cNvSpPr/>
          <p:nvPr/>
        </p:nvSpPr>
        <p:spPr>
          <a:xfrm>
            <a:off x="2286000" y="2510287"/>
            <a:ext cx="4572000" cy="341632"/>
          </a:xfrm>
          <a:prstGeom prst="rect">
            <a:avLst/>
          </a:prstGeom>
        </p:spPr>
        <p:txBody>
          <a:bodyPr>
            <a:spAutoFit/>
          </a:bodyPr>
          <a:lstStyle/>
          <a:p>
            <a:pPr algn="ctr">
              <a:lnSpc>
                <a:spcPct val="90000"/>
              </a:lnSpc>
              <a:buFontTx/>
              <a:buNone/>
            </a:pPr>
            <a:endParaRPr lang="en-US" altLang="en-US" b="1" i="1" dirty="0">
              <a:solidFill>
                <a:schemeClr val="bg1"/>
              </a:solidFill>
              <a:latin typeface="Times New Roman" pitchFamily="18" charset="0"/>
            </a:endParaRPr>
          </a:p>
        </p:txBody>
      </p:sp>
      <p:sp>
        <p:nvSpPr>
          <p:cNvPr id="7" name="Rectangle 6"/>
          <p:cNvSpPr/>
          <p:nvPr/>
        </p:nvSpPr>
        <p:spPr>
          <a:xfrm>
            <a:off x="1073921" y="2232958"/>
            <a:ext cx="4572000" cy="1938992"/>
          </a:xfrm>
          <a:prstGeom prst="rect">
            <a:avLst/>
          </a:prstGeom>
        </p:spPr>
        <p:txBody>
          <a:bodyPr wrap="square">
            <a:spAutoFit/>
          </a:bodyPr>
          <a:lstStyle/>
          <a:p>
            <a:pPr algn="just"/>
            <a:r>
              <a:rPr lang="en-US" altLang="en-US" sz="2000" b="1" dirty="0" smtClean="0"/>
              <a:t>At the end of March 2000 I was reading  entries in a devotional book, </a:t>
            </a:r>
            <a:r>
              <a:rPr lang="en-US" altLang="en-US" sz="2000" b="1" u="sng" dirty="0" smtClean="0"/>
              <a:t>My Utmost for His Highest</a:t>
            </a:r>
            <a:r>
              <a:rPr lang="en-US" altLang="en-US" sz="2000" b="1" dirty="0" smtClean="0"/>
              <a:t>, that focused on the verse John 3:29. My heart burned as I read this and knew John 3:29 was the verse that went with the dream.</a:t>
            </a:r>
            <a:endParaRPr lang="en-US" altLang="en-US" sz="2000" dirty="0"/>
          </a:p>
        </p:txBody>
      </p:sp>
      <p:pic>
        <p:nvPicPr>
          <p:cNvPr id="1026" name="Picture 2" descr="Front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09800"/>
            <a:ext cx="12192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14400" y="774442"/>
            <a:ext cx="486383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altLang="en-US" sz="2000" b="1" dirty="0" smtClean="0">
                <a:ea typeface="Times New Roman" pitchFamily="18" charset="0"/>
                <a:cs typeface="Times New Roman" pitchFamily="18" charset="0"/>
              </a:rPr>
              <a:t>As I read John 3:29 it seemed that God </a:t>
            </a:r>
            <a:r>
              <a:rPr lang="en-US" altLang="en-US" sz="2000" b="1" dirty="0">
                <a:ea typeface="Times New Roman" pitchFamily="18" charset="0"/>
                <a:cs typeface="Times New Roman" pitchFamily="18" charset="0"/>
              </a:rPr>
              <a:t>was  looking at the earth and </a:t>
            </a:r>
            <a:r>
              <a:rPr lang="en-US" altLang="en-US" sz="2000" b="1" dirty="0" smtClean="0">
                <a:ea typeface="Times New Roman" pitchFamily="18" charset="0"/>
                <a:cs typeface="Times New Roman" pitchFamily="18" charset="0"/>
              </a:rPr>
              <a:t>His </a:t>
            </a:r>
            <a:r>
              <a:rPr lang="en-US" altLang="en-US" sz="2000" b="1" dirty="0">
                <a:ea typeface="Times New Roman" pitchFamily="18" charset="0"/>
                <a:cs typeface="Times New Roman" pitchFamily="18" charset="0"/>
              </a:rPr>
              <a:t>heart was broken that not more incense, i.e. prayers of the saints (believers in Jesus Christ as the Son of God), was coming before His throne. (Revelation 5:8). He </a:t>
            </a:r>
            <a:r>
              <a:rPr lang="en-US" altLang="en-US" sz="2000" b="1" dirty="0" smtClean="0">
                <a:ea typeface="Times New Roman" pitchFamily="18" charset="0"/>
                <a:cs typeface="Times New Roman" pitchFamily="18" charset="0"/>
              </a:rPr>
              <a:t>laid out </a:t>
            </a:r>
            <a:r>
              <a:rPr lang="en-US" altLang="en-US" sz="2000" b="1" dirty="0">
                <a:ea typeface="Times New Roman" pitchFamily="18" charset="0"/>
                <a:cs typeface="Times New Roman" pitchFamily="18" charset="0"/>
              </a:rPr>
              <a:t>the need for </a:t>
            </a:r>
            <a:r>
              <a:rPr lang="en-US" altLang="en-US" sz="2000" b="1" dirty="0" smtClean="0">
                <a:ea typeface="Times New Roman" pitchFamily="18" charset="0"/>
                <a:cs typeface="Times New Roman" pitchFamily="18" charset="0"/>
              </a:rPr>
              <a:t>more prayer </a:t>
            </a:r>
            <a:r>
              <a:rPr lang="en-US" altLang="en-US" sz="2000" b="1" dirty="0">
                <a:ea typeface="Times New Roman" pitchFamily="18" charset="0"/>
                <a:cs typeface="Times New Roman" pitchFamily="18" charset="0"/>
              </a:rPr>
              <a:t>from me along with every person, every people, </a:t>
            </a:r>
            <a:r>
              <a:rPr lang="en-US" altLang="en-US" sz="2000" b="1" dirty="0" smtClean="0">
                <a:ea typeface="Times New Roman" pitchFamily="18" charset="0"/>
                <a:cs typeface="Times New Roman" pitchFamily="18" charset="0"/>
              </a:rPr>
              <a:t>tribe, </a:t>
            </a:r>
            <a:r>
              <a:rPr lang="en-US" altLang="en-US" sz="2000" b="1" dirty="0">
                <a:ea typeface="Times New Roman" pitchFamily="18" charset="0"/>
                <a:cs typeface="Times New Roman" pitchFamily="18" charset="0"/>
              </a:rPr>
              <a:t>and </a:t>
            </a:r>
            <a:r>
              <a:rPr lang="en-US" altLang="en-US" sz="2000" b="1" dirty="0" smtClean="0">
                <a:ea typeface="Times New Roman" pitchFamily="18" charset="0"/>
                <a:cs typeface="Times New Roman" pitchFamily="18" charset="0"/>
              </a:rPr>
              <a:t>tongue on earth.</a:t>
            </a:r>
            <a:r>
              <a:rPr lang="en-US" altLang="en-US" sz="2000" b="1" dirty="0" smtClean="0"/>
              <a:t> He wanted me and whoever was led to share the need for increased prayer, to join others who were praying and help to raise prayers to Him at the ends of the earth </a:t>
            </a:r>
            <a:r>
              <a:rPr lang="en-US" sz="2000" b="1" dirty="0" smtClean="0"/>
              <a:t>where </a:t>
            </a:r>
            <a:r>
              <a:rPr lang="en-US" sz="2000" b="1" dirty="0"/>
              <a:t>little to no prayer was coming forth. </a:t>
            </a:r>
            <a:r>
              <a:rPr lang="en-US" sz="2000" b="1" dirty="0" smtClean="0"/>
              <a:t>I </a:t>
            </a:r>
            <a:r>
              <a:rPr lang="en-US" sz="2000" b="1" dirty="0"/>
              <a:t>was blown away by </a:t>
            </a:r>
            <a:r>
              <a:rPr lang="en-US" sz="2000" b="1" dirty="0" smtClean="0"/>
              <a:t>this </a:t>
            </a:r>
            <a:r>
              <a:rPr lang="en-US" sz="2000" b="1" dirty="0"/>
              <a:t>idea </a:t>
            </a:r>
            <a:r>
              <a:rPr lang="en-US" sz="2000" b="1" dirty="0" smtClean="0"/>
              <a:t>and </a:t>
            </a:r>
            <a:r>
              <a:rPr lang="en-US" sz="2000" b="1" dirty="0"/>
              <a:t>said to the Lord that I couldn’t do </a:t>
            </a:r>
            <a:r>
              <a:rPr lang="en-US" sz="2000" b="1" dirty="0" smtClean="0"/>
              <a:t>this task. </a:t>
            </a:r>
            <a:r>
              <a:rPr lang="en-US" sz="2000" b="1" dirty="0"/>
              <a:t>He (God) said He </a:t>
            </a:r>
            <a:r>
              <a:rPr lang="en-US" sz="2000" b="1" dirty="0" smtClean="0"/>
              <a:t>knew that, </a:t>
            </a:r>
            <a:r>
              <a:rPr lang="en-US" sz="2000" b="1" dirty="0"/>
              <a:t>and He would do it</a:t>
            </a:r>
            <a:r>
              <a:rPr lang="en-US" sz="2000" b="1" dirty="0" smtClean="0"/>
              <a:t>.</a:t>
            </a:r>
            <a:endParaRPr lang="en-US" altLang="en-US" sz="2000" b="1" dirty="0">
              <a:latin typeface="Arial" pitchFamily="34" charset="0"/>
              <a:cs typeface="Arial" pitchFamily="34" charset="0"/>
            </a:endParaRPr>
          </a:p>
        </p:txBody>
      </p:sp>
      <p:pic>
        <p:nvPicPr>
          <p:cNvPr id="6" name="Picture 5" descr="C:\Users\Margaret\AppData\Local\Microsoft\Windows\Temporary Internet Files\Content.IE5\T911X53T\World_in_God__s_Hands_by_lestatslover[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066800"/>
            <a:ext cx="2451219" cy="3733800"/>
          </a:xfrm>
          <a:prstGeom prst="rect">
            <a:avLst/>
          </a:prstGeom>
          <a:noFill/>
          <a:ln>
            <a:noFill/>
          </a:ln>
        </p:spPr>
      </p:pic>
    </p:spTree>
    <p:extLst>
      <p:ext uri="{BB962C8B-B14F-4D97-AF65-F5344CB8AC3E}">
        <p14:creationId xmlns:p14="http://schemas.microsoft.com/office/powerpoint/2010/main" val="165605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806" y="884237"/>
            <a:ext cx="8163994" cy="5059363"/>
          </a:xfrm>
        </p:spPr>
        <p:txBody>
          <a:bodyPr>
            <a:noAutofit/>
          </a:bodyPr>
          <a:lstStyle/>
          <a:p>
            <a:pPr marL="0" indent="0" algn="just">
              <a:buNone/>
            </a:pPr>
            <a:r>
              <a:rPr lang="en-US" sz="2400" dirty="0" smtClean="0">
                <a:latin typeface="Tahoma" panose="020B0604030504040204" pitchFamily="34" charset="0"/>
                <a:ea typeface="Tahoma" panose="020B0604030504040204" pitchFamily="34" charset="0"/>
                <a:cs typeface="Tahoma" panose="020B0604030504040204" pitchFamily="34" charset="0"/>
              </a:rPr>
              <a:t>A group of us began studying the Bible to learn and employ Scriptural prayers and principles of prayer. We continue to meet for prayer times, sharing, teaching, retreats, conferences, and dinners in the USA and other countries. We seek for God to teach us about intercession and desire to join with God’s people in prayer. We ask for the Spirit of God to intercede through us and teach us how to live in communion with God and in peace with all people. We appreciate our brothers and sisters around the world who are interceding for the world, including us. </a:t>
            </a:r>
          </a:p>
          <a:p>
            <a:pPr marL="0" indent="0" algn="just">
              <a:buNone/>
            </a:pPr>
            <a:r>
              <a:rPr lang="en-US" sz="2400" smtClean="0">
                <a:latin typeface="Tahoma" panose="020B0604030504040204" pitchFamily="34" charset="0"/>
                <a:ea typeface="Tahoma" panose="020B0604030504040204" pitchFamily="34" charset="0"/>
                <a:cs typeface="Tahoma" panose="020B0604030504040204" pitchFamily="34" charset="0"/>
              </a:rPr>
              <a:t>Now Praying </a:t>
            </a:r>
            <a:r>
              <a:rPr lang="en-US" sz="2400" dirty="0" smtClean="0">
                <a:latin typeface="Tahoma" panose="020B0604030504040204" pitchFamily="34" charset="0"/>
                <a:ea typeface="Tahoma" panose="020B0604030504040204" pitchFamily="34" charset="0"/>
                <a:cs typeface="Tahoma" panose="020B0604030504040204" pitchFamily="34" charset="0"/>
              </a:rPr>
              <a:t>Friends of the Bridegroom is a non-profit organization which is incorporated and has a 501 (c) (3) status.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554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garet\Desktop\Word Files\My Pictures\Kodak Pictures\sunrise Belarus, 11-05\DSC017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13182600" cy="70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0" y="3124200"/>
            <a:ext cx="8001000" cy="2062103"/>
          </a:xfrm>
          <a:prstGeom prst="rect">
            <a:avLst/>
          </a:prstGeom>
        </p:spPr>
        <p:txBody>
          <a:bodyPr wrap="square">
            <a:spAutoFit/>
          </a:bodyPr>
          <a:lstStyle/>
          <a:p>
            <a:pPr algn="ctr"/>
            <a:r>
              <a:rPr lang="en-US" sz="3200" b="1" i="1" dirty="0" smtClean="0"/>
              <a:t>For </a:t>
            </a:r>
            <a:r>
              <a:rPr lang="en-US" sz="3200" b="1" i="1" dirty="0"/>
              <a:t>from Him and </a:t>
            </a:r>
            <a:endParaRPr lang="en-US" sz="3200" b="1" i="1" dirty="0" smtClean="0"/>
          </a:p>
          <a:p>
            <a:pPr algn="ctr"/>
            <a:r>
              <a:rPr lang="en-US" sz="3200" b="1" i="1" dirty="0" smtClean="0"/>
              <a:t>through </a:t>
            </a:r>
            <a:r>
              <a:rPr lang="en-US" sz="3200" b="1" i="1" dirty="0"/>
              <a:t>Him and to Him are all things. </a:t>
            </a:r>
            <a:endParaRPr lang="en-US" sz="3200" b="1" i="1" dirty="0" smtClean="0"/>
          </a:p>
          <a:p>
            <a:pPr algn="ctr"/>
            <a:r>
              <a:rPr lang="en-US" sz="3200" b="1" i="1" dirty="0" smtClean="0"/>
              <a:t>To </a:t>
            </a:r>
            <a:r>
              <a:rPr lang="en-US" sz="3200" b="1" i="1" dirty="0"/>
              <a:t>Him be the glory forever. Amen. </a:t>
            </a:r>
            <a:endParaRPr lang="en-US" sz="3200" b="1" i="1" dirty="0" smtClean="0"/>
          </a:p>
          <a:p>
            <a:pPr algn="ctr"/>
            <a:r>
              <a:rPr lang="en-US" sz="3200" b="1" dirty="0" smtClean="0"/>
              <a:t>Romans </a:t>
            </a:r>
            <a:r>
              <a:rPr lang="en-US" sz="3200" b="1" dirty="0"/>
              <a:t>11:36 </a:t>
            </a:r>
            <a:endParaRPr lang="en-US" dirty="0"/>
          </a:p>
        </p:txBody>
      </p:sp>
    </p:spTree>
    <p:extLst>
      <p:ext uri="{BB962C8B-B14F-4D97-AF65-F5344CB8AC3E}">
        <p14:creationId xmlns:p14="http://schemas.microsoft.com/office/powerpoint/2010/main" val="1900118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24805</TotalTime>
  <Words>719</Words>
  <Application>Microsoft Office PowerPoint</Application>
  <PresentationFormat>On-screen Show (4:3)</PresentationFormat>
  <Paragraphs>26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Praying Friends  of the Bridegroom (PFOTBG)</vt:lpstr>
      <vt:lpstr>PowerPoint Presentation</vt:lpstr>
      <vt:lpstr>That night I dreamed I was in England on a mission trip in a very formal garden with a formal clock… just opposite of the surroundings in the jungle. While we prayed with people and shared about Jesus in this garden, the clock began to chime hours and not designate minutes…1 o’clock, 2 o’clock, 3 o’clock. All of us stopped what we were doing in the garden and looked at the clock. I woke up and said, “Lord if you are trying to tell me something will you please tell me what it is?” In my spirit I felt like He said, “It is time to be a friend of the bridegroom.” From that night and for about 6 months I prayed, “Lord, please show me how I am not Your friend and how You want me to be Your friend.”</vt:lpstr>
      <vt:lpstr>Praying Friends of the Bridegroom (PFOTBG) </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cp:lastModifiedBy>
  <cp:revision>338</cp:revision>
  <dcterms:created xsi:type="dcterms:W3CDTF">2014-10-17T13:47:30Z</dcterms:created>
  <dcterms:modified xsi:type="dcterms:W3CDTF">2015-06-03T13:17:22Z</dcterms:modified>
</cp:coreProperties>
</file>